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0" r:id="rId12"/>
    <p:sldId id="267" r:id="rId13"/>
  </p:sldIdLst>
  <p:sldSz cx="14630400" cy="8229600"/>
  <p:notesSz cx="8229600" cy="146304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Slab" pitchFamily="2" charset="0"/>
      <p:regular r:id="rId19"/>
      <p:bold r:id="rId20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62"/>
    <p:restoredTop sz="94573"/>
  </p:normalViewPr>
  <p:slideViewPr>
    <p:cSldViewPr snapToGrid="0" snapToObjects="1">
      <p:cViewPr varScale="1">
        <p:scale>
          <a:sx n="92" d="100"/>
          <a:sy n="92" d="100"/>
        </p:scale>
        <p:origin x="20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444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pk.edu.pl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3899416"/>
            <a:ext cx="14630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Threshold-Based Segmentation of Brain MRI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sp>
        <p:nvSpPr>
          <p:cNvPr id="4" name="Text 1"/>
          <p:cNvSpPr/>
          <p:nvPr/>
        </p:nvSpPr>
        <p:spPr>
          <a:xfrm>
            <a:off x="0" y="4905851"/>
            <a:ext cx="146304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Studying Theoretical Foundations and Practical Behavior of Threshold-Based Segmentation Methods in Medical Imaging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0" y="5566410"/>
            <a:ext cx="146304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Ilaria Coccollone, Andrea Matteo Re</a:t>
            </a:r>
            <a:endParaRPr lang="en-US" sz="17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0" y="5929313"/>
            <a:ext cx="146304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it-IT" sz="1600" i="1" u="sng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Politechnika Krakowska</a:t>
            </a:r>
          </a:p>
          <a:p>
            <a:pPr algn="ctr"/>
            <a:br>
              <a:rPr lang="it-IT" sz="1600" i="1" u="sng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 lang="it-IT" sz="1600" i="1" u="sng" dirty="0">
              <a:latin typeface="Arial" panose="020B0604020202020204" pitchFamily="34" charset="0"/>
              <a:cs typeface="Arial" panose="020B0604020202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br>
              <a:rPr lang="it-IT" sz="1600" i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0" y="6311920"/>
            <a:ext cx="146304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Advanced Computer Image Processing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magine 10" descr="Immagine che contiene Elementi grafici, schermata, simbolo, grafica&#10;&#10;Il contenuto generato dall'IA potrebbe non essere corretto.">
            <a:extLst>
              <a:ext uri="{FF2B5EF4-FFF2-40B4-BE49-F238E27FC236}">
                <a16:creationId xmlns:a16="http://schemas.microsoft.com/office/drawing/2014/main" id="{1B1754AE-B8C9-8BDB-9B37-B451DF1045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8366" y="6787515"/>
            <a:ext cx="1600766" cy="1600766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A56F580D-76EC-3455-D96C-0918B6456B92}"/>
              </a:ext>
            </a:extLst>
          </p:cNvPr>
          <p:cNvSpPr/>
          <p:nvPr/>
        </p:nvSpPr>
        <p:spPr>
          <a:xfrm>
            <a:off x="12203723" y="7385538"/>
            <a:ext cx="2426677" cy="844062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33AC256-A07A-3FF0-51CB-1CF54A5BFAB5}"/>
              </a:ext>
            </a:extLst>
          </p:cNvPr>
          <p:cNvSpPr txBox="1"/>
          <p:nvPr/>
        </p:nvSpPr>
        <p:spPr>
          <a:xfrm>
            <a:off x="-1859797" y="2014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-387456" y="351551"/>
            <a:ext cx="14630400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00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Post Processing: Techniques Comparisons</a:t>
            </a:r>
            <a:endParaRPr lang="en-US" sz="3000" dirty="0">
              <a:latin typeface="Arial Rounded MT Bold" panose="020F0704030504030204" pitchFamily="34" charset="77"/>
            </a:endParaRPr>
          </a:p>
        </p:txBody>
      </p:sp>
      <p:sp>
        <p:nvSpPr>
          <p:cNvPr id="3" name="Text 1"/>
          <p:cNvSpPr/>
          <p:nvPr/>
        </p:nvSpPr>
        <p:spPr>
          <a:xfrm>
            <a:off x="2989575" y="968191"/>
            <a:ext cx="8926830" cy="162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2000" b="1" dirty="0">
                <a:solidFill>
                  <a:srgbClr val="15213F"/>
                </a:solidFill>
                <a:latin typeface="Arial Rounded MT Bold" panose="020F0704030504030204" pitchFamily="34" charset="77"/>
                <a:ea typeface="Roboto" pitchFamily="34" charset="-122"/>
                <a:cs typeface="Roboto" pitchFamily="34" charset="-120"/>
              </a:rPr>
              <a:t>Before Post-Processing</a:t>
            </a:r>
            <a:endParaRPr lang="en-US" sz="2000" dirty="0">
              <a:latin typeface="Arial Rounded MT Bold" panose="020F0704030504030204" pitchFamily="34" charset="77"/>
            </a:endParaRPr>
          </a:p>
        </p:txBody>
      </p:sp>
      <p:sp>
        <p:nvSpPr>
          <p:cNvPr id="7" name="Text 2"/>
          <p:cNvSpPr/>
          <p:nvPr/>
        </p:nvSpPr>
        <p:spPr>
          <a:xfrm>
            <a:off x="2851785" y="4309467"/>
            <a:ext cx="2734389" cy="162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endParaRPr lang="en-US" sz="1000" dirty="0"/>
          </a:p>
        </p:txBody>
      </p:sp>
      <p:sp>
        <p:nvSpPr>
          <p:cNvPr id="8" name="Text 3"/>
          <p:cNvSpPr/>
          <p:nvPr/>
        </p:nvSpPr>
        <p:spPr>
          <a:xfrm>
            <a:off x="5909310" y="4309467"/>
            <a:ext cx="2734389" cy="162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endParaRPr lang="en-US" sz="1000" dirty="0"/>
          </a:p>
        </p:txBody>
      </p:sp>
      <p:sp>
        <p:nvSpPr>
          <p:cNvPr id="9" name="Text 4"/>
          <p:cNvSpPr/>
          <p:nvPr/>
        </p:nvSpPr>
        <p:spPr>
          <a:xfrm>
            <a:off x="8966835" y="4309467"/>
            <a:ext cx="2826782" cy="162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endParaRPr lang="en-US" sz="1000" dirty="0"/>
          </a:p>
        </p:txBody>
      </p:sp>
      <p:sp>
        <p:nvSpPr>
          <p:cNvPr id="10" name="Text 5"/>
          <p:cNvSpPr/>
          <p:nvPr/>
        </p:nvSpPr>
        <p:spPr>
          <a:xfrm>
            <a:off x="2989575" y="4527236"/>
            <a:ext cx="9064620" cy="195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2000" b="1" dirty="0">
                <a:solidFill>
                  <a:srgbClr val="15213F"/>
                </a:solidFill>
                <a:latin typeface="Arial Rounded MT Bold" panose="020F0704030504030204" pitchFamily="34" charset="77"/>
                <a:ea typeface="Roboto" pitchFamily="34" charset="-122"/>
                <a:cs typeface="Roboto" pitchFamily="34" charset="-120"/>
              </a:rPr>
              <a:t>After Post-Processing</a:t>
            </a:r>
            <a:endParaRPr lang="en-US" sz="2000" dirty="0">
              <a:latin typeface="Arial Rounded MT Bold" panose="020F0704030504030204" pitchFamily="34" charset="77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B2307335-1F92-2148-FCD3-0FE6F89058B1}"/>
              </a:ext>
            </a:extLst>
          </p:cNvPr>
          <p:cNvSpPr/>
          <p:nvPr/>
        </p:nvSpPr>
        <p:spPr>
          <a:xfrm>
            <a:off x="12739607" y="7563173"/>
            <a:ext cx="1782305" cy="557939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 descr="Immagine che contiene orologio, schermata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B1D5025B-D739-122D-8BDF-C69462F089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903"/>
          <a:stretch>
            <a:fillRect/>
          </a:stretch>
        </p:blipFill>
        <p:spPr>
          <a:xfrm>
            <a:off x="2851783" y="1569654"/>
            <a:ext cx="2734388" cy="2656826"/>
          </a:xfrm>
          <a:prstGeom prst="rect">
            <a:avLst/>
          </a:prstGeom>
        </p:spPr>
      </p:pic>
      <p:pic>
        <p:nvPicPr>
          <p:cNvPr id="18" name="Immagine 17" descr="Immagine che contiene testo, cartone animat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9CA453A9-7B56-B34A-4B8D-0EB765D6E4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652"/>
          <a:stretch>
            <a:fillRect/>
          </a:stretch>
        </p:blipFill>
        <p:spPr>
          <a:xfrm>
            <a:off x="2851784" y="5118527"/>
            <a:ext cx="2734387" cy="2693081"/>
          </a:xfrm>
          <a:prstGeom prst="rect">
            <a:avLst/>
          </a:prstGeom>
        </p:spPr>
      </p:pic>
      <p:pic>
        <p:nvPicPr>
          <p:cNvPr id="20" name="Immagine 19" descr="Immagine che contiene testo, schermata, barriera corallina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5688821D-EDCF-F7D3-A5C0-19CFA639A1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762" b="-3639"/>
          <a:stretch>
            <a:fillRect/>
          </a:stretch>
        </p:blipFill>
        <p:spPr>
          <a:xfrm>
            <a:off x="6303202" y="1626373"/>
            <a:ext cx="2783841" cy="2704876"/>
          </a:xfrm>
          <a:prstGeom prst="rect">
            <a:avLst/>
          </a:prstGeom>
        </p:spPr>
      </p:pic>
      <p:pic>
        <p:nvPicPr>
          <p:cNvPr id="22" name="Immagine 21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98EAF7F1-4341-0EBF-7E4D-3CEBAEE8D61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669" t="14889" r="12588" b="-528"/>
          <a:stretch>
            <a:fillRect/>
          </a:stretch>
        </p:blipFill>
        <p:spPr>
          <a:xfrm>
            <a:off x="6308917" y="5169421"/>
            <a:ext cx="2778126" cy="2659291"/>
          </a:xfrm>
          <a:prstGeom prst="rect">
            <a:avLst/>
          </a:prstGeom>
        </p:spPr>
      </p:pic>
      <p:pic>
        <p:nvPicPr>
          <p:cNvPr id="24" name="Immagine 23" descr="Immagine che contiene testo, schizzo, design&#10;&#10;Il contenuto generato dall'IA potrebbe non essere corretto.">
            <a:extLst>
              <a:ext uri="{FF2B5EF4-FFF2-40B4-BE49-F238E27FC236}">
                <a16:creationId xmlns:a16="http://schemas.microsoft.com/office/drawing/2014/main" id="{93966378-7FEA-DC44-4E4E-91904B1457C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7560"/>
          <a:stretch>
            <a:fillRect/>
          </a:stretch>
        </p:blipFill>
        <p:spPr>
          <a:xfrm>
            <a:off x="9622842" y="1637820"/>
            <a:ext cx="2821107" cy="2604804"/>
          </a:xfrm>
          <a:prstGeom prst="rect">
            <a:avLst/>
          </a:prstGeom>
        </p:spPr>
      </p:pic>
      <p:pic>
        <p:nvPicPr>
          <p:cNvPr id="26" name="Immagine 25" descr="Immagine che contiene testo, bianco e nero, design, modello&#10;&#10;Il contenuto generato dall'IA potrebbe non essere corretto.">
            <a:extLst>
              <a:ext uri="{FF2B5EF4-FFF2-40B4-BE49-F238E27FC236}">
                <a16:creationId xmlns:a16="http://schemas.microsoft.com/office/drawing/2014/main" id="{326F0AEF-0F94-4FAE-4B4C-C61BA97D43E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3223" t="16402" r="15492"/>
          <a:stretch>
            <a:fillRect/>
          </a:stretch>
        </p:blipFill>
        <p:spPr>
          <a:xfrm>
            <a:off x="9726901" y="5158042"/>
            <a:ext cx="2612987" cy="2611345"/>
          </a:xfrm>
          <a:prstGeom prst="rect">
            <a:avLst/>
          </a:prstGeom>
        </p:spPr>
      </p:pic>
      <p:sp>
        <p:nvSpPr>
          <p:cNvPr id="27" name="Text 1">
            <a:extLst>
              <a:ext uri="{FF2B5EF4-FFF2-40B4-BE49-F238E27FC236}">
                <a16:creationId xmlns:a16="http://schemas.microsoft.com/office/drawing/2014/main" id="{95EC721B-CD74-5868-EC24-254EC05157C4}"/>
              </a:ext>
            </a:extLst>
          </p:cNvPr>
          <p:cNvSpPr/>
          <p:nvPr/>
        </p:nvSpPr>
        <p:spPr>
          <a:xfrm>
            <a:off x="2535422" y="1221826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Otsu Original</a:t>
            </a:r>
            <a:endParaRPr lang="en-US" dirty="0">
              <a:latin typeface="Arial Rounded MT Bold" panose="020F0704030504030204" pitchFamily="34" charset="77"/>
            </a:endParaRPr>
          </a:p>
        </p:txBody>
      </p:sp>
      <p:sp>
        <p:nvSpPr>
          <p:cNvPr id="28" name="Text 1">
            <a:extLst>
              <a:ext uri="{FF2B5EF4-FFF2-40B4-BE49-F238E27FC236}">
                <a16:creationId xmlns:a16="http://schemas.microsoft.com/office/drawing/2014/main" id="{32D96F2E-2820-ED7C-5C15-2D71FE0736A3}"/>
              </a:ext>
            </a:extLst>
          </p:cNvPr>
          <p:cNvSpPr/>
          <p:nvPr/>
        </p:nvSpPr>
        <p:spPr>
          <a:xfrm>
            <a:off x="2455297" y="4772743"/>
            <a:ext cx="3514739" cy="498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Otsu Post Processed</a:t>
            </a:r>
            <a:endParaRPr lang="en-US" dirty="0">
              <a:latin typeface="Arial Rounded MT Bold" panose="020F0704030504030204" pitchFamily="34" charset="77"/>
            </a:endParaRPr>
          </a:p>
        </p:txBody>
      </p:sp>
      <p:sp>
        <p:nvSpPr>
          <p:cNvPr id="29" name="Text 1">
            <a:extLst>
              <a:ext uri="{FF2B5EF4-FFF2-40B4-BE49-F238E27FC236}">
                <a16:creationId xmlns:a16="http://schemas.microsoft.com/office/drawing/2014/main" id="{798928B2-C672-8728-0810-CDBCA7917FCD}"/>
              </a:ext>
            </a:extLst>
          </p:cNvPr>
          <p:cNvSpPr/>
          <p:nvPr/>
        </p:nvSpPr>
        <p:spPr>
          <a:xfrm>
            <a:off x="5840203" y="1216501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Multi-Otsu Original</a:t>
            </a:r>
            <a:endParaRPr lang="en-US" dirty="0">
              <a:latin typeface="Arial Rounded MT Bold" panose="020F0704030504030204" pitchFamily="34" charset="77"/>
            </a:endParaRPr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8A1908F8-141C-A033-5A68-C6CE04E9B82D}"/>
              </a:ext>
            </a:extLst>
          </p:cNvPr>
          <p:cNvSpPr/>
          <p:nvPr/>
        </p:nvSpPr>
        <p:spPr>
          <a:xfrm>
            <a:off x="5833519" y="4752470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Multi-Otsu Post Processed</a:t>
            </a:r>
            <a:endParaRPr lang="en-US" dirty="0">
              <a:latin typeface="Arial Rounded MT Bold" panose="020F0704030504030204" pitchFamily="34" charset="7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D92D3547-B326-4E85-0144-7EA7D2DD009B}"/>
              </a:ext>
            </a:extLst>
          </p:cNvPr>
          <p:cNvSpPr/>
          <p:nvPr/>
        </p:nvSpPr>
        <p:spPr>
          <a:xfrm>
            <a:off x="9179498" y="1216501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Adaptive Original</a:t>
            </a:r>
            <a:endParaRPr lang="en-US" dirty="0">
              <a:latin typeface="Arial Rounded MT Bold" panose="020F0704030504030204" pitchFamily="34" charset="77"/>
            </a:endParaRPr>
          </a:p>
        </p:txBody>
      </p:sp>
      <p:sp>
        <p:nvSpPr>
          <p:cNvPr id="32" name="Text 1">
            <a:extLst>
              <a:ext uri="{FF2B5EF4-FFF2-40B4-BE49-F238E27FC236}">
                <a16:creationId xmlns:a16="http://schemas.microsoft.com/office/drawing/2014/main" id="{BDAFB817-9D28-FAFC-939C-E833115AB5B9}"/>
              </a:ext>
            </a:extLst>
          </p:cNvPr>
          <p:cNvSpPr/>
          <p:nvPr/>
        </p:nvSpPr>
        <p:spPr>
          <a:xfrm>
            <a:off x="9276024" y="4772743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Adaptive Post Processed</a:t>
            </a:r>
            <a:endParaRPr lang="en-US" dirty="0">
              <a:latin typeface="Arial Rounded MT Bold" panose="020F0704030504030204" pitchFamily="34" charset="7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923211"/>
            <a:ext cx="1463040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Thresholding Methods – Quantitative Comparison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30" y="2749545"/>
            <a:ext cx="6244709" cy="281642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219920" y="564436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01C3C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Text 2"/>
          <p:cNvSpPr/>
          <p:nvPr/>
        </p:nvSpPr>
        <p:spPr>
          <a:xfrm>
            <a:off x="2582604" y="5659053"/>
            <a:ext cx="133219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Original FG %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410738" y="5656419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C4CA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7" name="Text 4"/>
          <p:cNvSpPr/>
          <p:nvPr/>
        </p:nvSpPr>
        <p:spPr>
          <a:xfrm>
            <a:off x="4720705" y="5681678"/>
            <a:ext cx="153114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Equalized FG %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99521" y="247254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Key Observations</a:t>
            </a:r>
            <a:endParaRPr lang="en-US" sz="3550" dirty="0">
              <a:latin typeface="Arial Rounded MT Bold" panose="020F0704030504030204" pitchFamily="34" charset="77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99521" y="3133376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Equalization reduces FG percentage across all methods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Multi-Otsu yields highest FG in original data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Adaptive thresholding shows lower FG detection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Cleaning has minimal impact on threshold values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67055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053AE25-A650-636D-4000-CE4C6B74B54F}"/>
              </a:ext>
            </a:extLst>
          </p:cNvPr>
          <p:cNvSpPr/>
          <p:nvPr/>
        </p:nvSpPr>
        <p:spPr>
          <a:xfrm>
            <a:off x="12751729" y="7487852"/>
            <a:ext cx="1813302" cy="619932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Conclusion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1907619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Text 2"/>
          <p:cNvSpPr/>
          <p:nvPr/>
        </p:nvSpPr>
        <p:spPr>
          <a:xfrm>
            <a:off x="6563678" y="25298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414260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Classical Techniques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7" name="Text 4"/>
          <p:cNvSpPr/>
          <p:nvPr/>
        </p:nvSpPr>
        <p:spPr>
          <a:xfrm>
            <a:off x="7414260" y="2624852"/>
            <a:ext cx="64223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Effective for brain MRI segmentation. Simplicity, interpretability, efficiency.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80190" y="3804285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6"/>
          <p:cNvSpPr/>
          <p:nvPr/>
        </p:nvSpPr>
        <p:spPr>
          <a:xfrm>
            <a:off x="6563678" y="44265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414260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Limitations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414260" y="4521517"/>
            <a:ext cx="64223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Reduced ability for subtle variations compared to learning-based methods.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80190" y="5700951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3" name="Text 10"/>
          <p:cNvSpPr/>
          <p:nvPr/>
        </p:nvSpPr>
        <p:spPr>
          <a:xfrm>
            <a:off x="6563678" y="63231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414260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Arial" panose="020B0604020202020204" pitchFamily="34" charset="0"/>
              </a:rPr>
              <a:t>Value</a:t>
            </a:r>
            <a:endParaRPr lang="en-US" sz="2200" dirty="0">
              <a:latin typeface="Arial Rounded MT Bold" panose="020F0704030504030204" pitchFamily="34" charset="77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414260" y="6418183"/>
            <a:ext cx="64223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Solid foundation for understanding image characteristics, preprocessing, and advanced methods.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07204FAF-DA67-E206-B961-C2D7AEF6DDCD}"/>
              </a:ext>
            </a:extLst>
          </p:cNvPr>
          <p:cNvSpPr/>
          <p:nvPr/>
        </p:nvSpPr>
        <p:spPr>
          <a:xfrm>
            <a:off x="12339558" y="7538578"/>
            <a:ext cx="2198077" cy="580292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947" y="563999"/>
            <a:ext cx="7470815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Why Brain MRI Segmentation?</a:t>
            </a:r>
            <a:endParaRPr lang="en-US" sz="4000" dirty="0">
              <a:latin typeface="Arial Rounded MT Bold" panose="020F0704030504030204" pitchFamily="34" charset="7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47" y="1575911"/>
            <a:ext cx="4243626" cy="42436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93376" y="6005036"/>
            <a:ext cx="3092648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Arial" panose="020B0604020202020204" pitchFamily="34" charset="0"/>
              </a:rPr>
              <a:t>Anatomical Visualisation</a:t>
            </a:r>
            <a:endParaRPr lang="en-US" sz="2000" dirty="0">
              <a:latin typeface="Arial Rounded MT Bold" panose="020F0704030504030204" pitchFamily="34" charset="77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17947" y="6436757"/>
            <a:ext cx="4243626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Enables clear Visualization of Brain Structures by Separating Tissues based on Intensity Differences in T1-weighted MRI data.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387" y="1575911"/>
            <a:ext cx="4243626" cy="42436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33135" y="6005036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Arial" panose="020B0604020202020204" pitchFamily="34" charset="0"/>
              </a:rPr>
              <a:t>Disease Analysis</a:t>
            </a:r>
            <a:endParaRPr lang="en-US" sz="2000" dirty="0">
              <a:latin typeface="Arial Rounded MT Bold" panose="020F0704030504030204" pitchFamily="34" charset="77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193387" y="6436757"/>
            <a:ext cx="4243626" cy="124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Supports Preliminary Identification of Abnormal Regions by highlighting Intensity Variations associated with Pathological Tissue Changes.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8827" y="1575911"/>
            <a:ext cx="4243626" cy="424362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08575" y="6005036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Challenges</a:t>
            </a:r>
            <a:endParaRPr lang="en-US" sz="2000" dirty="0">
              <a:latin typeface="Arial Rounded MT Bold" panose="020F0704030504030204" pitchFamily="34" charset="7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668827" y="6436757"/>
            <a:ext cx="4243626" cy="124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Sensitivity to Noise, Intensity Inhomogeneity, and Preprocessing Choices, which may Reduce accuracy and Limit Reliable Tissue Differentiation.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1561E26-D6EF-4509-C441-4DC1AF8BFF0D}"/>
              </a:ext>
            </a:extLst>
          </p:cNvPr>
          <p:cNvSpPr/>
          <p:nvPr/>
        </p:nvSpPr>
        <p:spPr>
          <a:xfrm>
            <a:off x="12731262" y="7686437"/>
            <a:ext cx="1899138" cy="543163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98258" y="521137"/>
            <a:ext cx="6782753" cy="544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Dataset</a:t>
            </a:r>
            <a:r>
              <a:rPr lang="en-US" sz="3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340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&amp; Methodology Overview</a:t>
            </a:r>
            <a:endParaRPr lang="en-US" sz="3400" dirty="0">
              <a:latin typeface="Arial Rounded MT Bold" panose="020F0704030504030204" pitchFamily="34" charset="7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l="-416" t="12352" r="416" b="-581"/>
          <a:stretch>
            <a:fillRect/>
          </a:stretch>
        </p:blipFill>
        <p:spPr>
          <a:xfrm>
            <a:off x="1243435" y="1308039"/>
            <a:ext cx="4558189" cy="402163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596" y="1418034"/>
            <a:ext cx="7050048" cy="2645450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10365" y="2091878"/>
            <a:ext cx="364156" cy="3641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879332" y="3318858"/>
            <a:ext cx="1590378" cy="409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Post-processing</a:t>
            </a:r>
            <a:endParaRPr lang="en-US" sz="1350" dirty="0">
              <a:latin typeface="Arial Rounded MT Bold" panose="020F0704030504030204" pitchFamily="34" charset="77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77211" y="2092561"/>
            <a:ext cx="364156" cy="36415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494156" y="3318858"/>
            <a:ext cx="1340097" cy="409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Segmentation</a:t>
            </a:r>
            <a:endParaRPr lang="en-US" sz="1350" dirty="0">
              <a:latin typeface="Arial Rounded MT Bold" panose="020F0704030504030204" pitchFamily="34" charset="77"/>
            </a:endParaRPr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44398" y="2092561"/>
            <a:ext cx="364156" cy="3641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264193" y="3318858"/>
            <a:ext cx="1229963" cy="409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Histogram Analysis</a:t>
            </a:r>
            <a:endParaRPr lang="en-US" sz="1350" dirty="0">
              <a:latin typeface="Arial Rounded MT Bold" panose="020F0704030504030204" pitchFamily="34" charset="77"/>
            </a:endParaRPr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311586" y="2092561"/>
            <a:ext cx="364156" cy="36415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848220" y="3318858"/>
            <a:ext cx="1332813" cy="409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Preprocessing</a:t>
            </a:r>
            <a:endParaRPr lang="en-US" sz="1350" dirty="0">
              <a:latin typeface="Arial Rounded MT Bold" panose="020F0704030504030204" pitchFamily="34" charset="77"/>
            </a:endParaRPr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971489" y="2092561"/>
            <a:ext cx="364157" cy="364156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6621898" y="3318858"/>
            <a:ext cx="1063337" cy="204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Data</a:t>
            </a: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135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Loading</a:t>
            </a:r>
            <a:endParaRPr lang="en-US" sz="1350" dirty="0">
              <a:latin typeface="Arial Rounded MT Bold" panose="020F0704030504030204" pitchFamily="34" charset="77"/>
            </a:endParaRPr>
          </a:p>
        </p:txBody>
      </p:sp>
      <p:pic>
        <p:nvPicPr>
          <p:cNvPr id="19" name="Immagine 18" descr="Immagine che contiene testo, schermata, diagramma, lastra dei raggi X&#10;&#10;Il contenuto generato dall'IA potrebbe non essere corretto.">
            <a:extLst>
              <a:ext uri="{FF2B5EF4-FFF2-40B4-BE49-F238E27FC236}">
                <a16:creationId xmlns:a16="http://schemas.microsoft.com/office/drawing/2014/main" id="{83B32E40-5D12-E2D6-8D7A-6437E165D9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19599" y="4003094"/>
            <a:ext cx="7581447" cy="3705369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03C5CD67-389E-D2B9-AB70-9A70D6EB9546}"/>
              </a:ext>
            </a:extLst>
          </p:cNvPr>
          <p:cNvSpPr/>
          <p:nvPr/>
        </p:nvSpPr>
        <p:spPr>
          <a:xfrm>
            <a:off x="12674521" y="7708463"/>
            <a:ext cx="1955879" cy="521137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Shape 7">
            <a:extLst>
              <a:ext uri="{FF2B5EF4-FFF2-40B4-BE49-F238E27FC236}">
                <a16:creationId xmlns:a16="http://schemas.microsoft.com/office/drawing/2014/main" id="{193A28E9-3EF0-D696-F31A-A2CE94084C0E}"/>
              </a:ext>
            </a:extLst>
          </p:cNvPr>
          <p:cNvSpPr/>
          <p:nvPr/>
        </p:nvSpPr>
        <p:spPr>
          <a:xfrm>
            <a:off x="1372082" y="4814808"/>
            <a:ext cx="4300897" cy="2893655"/>
          </a:xfrm>
          <a:prstGeom prst="roundRect">
            <a:avLst>
              <a:gd name="adj" fmla="val 8453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pPr algn="ctr"/>
            <a:r>
              <a:rPr lang="en-US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Dataset Characteristics</a:t>
            </a:r>
          </a:p>
          <a:p>
            <a:pPr marL="414000"/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4000" indent="-285750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T1-weighted brain MRI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4000"/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4000" indent="-285750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NIfTI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(.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nii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Medical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Imaging Format</a:t>
            </a:r>
          </a:p>
          <a:p>
            <a:pPr marL="414000" indent="-285750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4000" indent="-285750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3D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Grayscale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Volumetric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</a:p>
          <a:p>
            <a:pPr marL="414000" indent="-285750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14000" indent="-285750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Slice-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(2D)</a:t>
            </a:r>
            <a:endParaRPr lang="it-IT" dirty="0"/>
          </a:p>
        </p:txBody>
      </p:sp>
      <p:pic>
        <p:nvPicPr>
          <p:cNvPr id="20" name="Image 2" descr="preencoded.png">
            <a:extLst>
              <a:ext uri="{FF2B5EF4-FFF2-40B4-BE49-F238E27FC236}">
                <a16:creationId xmlns:a16="http://schemas.microsoft.com/office/drawing/2014/main" id="{FF5AA9E9-37EF-3FCA-1A54-9CD2F2BCEB6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72082" y="4902589"/>
            <a:ext cx="100462" cy="28058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1029" t="-9464" r="5308" b="9464"/>
          <a:stretch>
            <a:fillRect/>
          </a:stretch>
        </p:blipFill>
        <p:spPr>
          <a:xfrm>
            <a:off x="6896750" y="-331621"/>
            <a:ext cx="7277621" cy="85302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634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Preprocessing Steps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1812369"/>
            <a:ext cx="5727621" cy="1738432"/>
          </a:xfrm>
          <a:prstGeom prst="roundRect">
            <a:avLst>
              <a:gd name="adj" fmla="val 841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1812369"/>
            <a:ext cx="121920" cy="17384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069663"/>
            <a:ext cx="38602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Data Loading &amp; Visualisation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7" name="Text 3"/>
          <p:cNvSpPr/>
          <p:nvPr/>
        </p:nvSpPr>
        <p:spPr>
          <a:xfrm>
            <a:off x="1142524" y="2560082"/>
            <a:ext cx="5121593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Using </a:t>
            </a:r>
            <a:r>
              <a:rPr lang="en-US" sz="1750" dirty="0">
                <a:solidFill>
                  <a:srgbClr val="15213F"/>
                </a:solidFill>
                <a:highlight>
                  <a:srgbClr val="EEEFF1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nibabel</a:t>
            </a: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for NIfTI. Orthogonal views (axial, sagittal, coronal) for inspection.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793790" y="3777615"/>
            <a:ext cx="5727621" cy="1730812"/>
          </a:xfrm>
          <a:prstGeom prst="roundRect">
            <a:avLst>
              <a:gd name="adj" fmla="val 8453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310" y="3777615"/>
            <a:ext cx="121920" cy="17308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2524" y="4034909"/>
            <a:ext cx="3208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Intensity Normalisation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142524" y="4525328"/>
            <a:ext cx="5121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Min-max scaling to [0,1] range. Improves numerical stability.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793790" y="5735241"/>
            <a:ext cx="5727621" cy="1730812"/>
          </a:xfrm>
          <a:prstGeom prst="roundRect">
            <a:avLst>
              <a:gd name="adj" fmla="val 8453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310" y="5735241"/>
            <a:ext cx="121920" cy="173081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992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Gaussian Smoothing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142524" y="6482953"/>
            <a:ext cx="5121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Suppresses high-frequency noise. Preserves overall structure.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72730B3D-E86E-57AB-B87A-2FD39159B93B}"/>
              </a:ext>
            </a:extLst>
          </p:cNvPr>
          <p:cNvSpPr/>
          <p:nvPr/>
        </p:nvSpPr>
        <p:spPr>
          <a:xfrm>
            <a:off x="12770603" y="7718155"/>
            <a:ext cx="1766807" cy="433953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7697"/>
            <a:ext cx="68655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Thresholding Techniques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616" y="2871781"/>
            <a:ext cx="2411968" cy="24119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6231" y="5357819"/>
            <a:ext cx="3514739" cy="490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Global Otsu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9259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Segments into 2 classes. Useful to distinguish Background from Foreground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6959" y="2794040"/>
            <a:ext cx="2411968" cy="2411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33185" y="5359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Multi-Level Otsu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35893" y="59259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Segments into &gt;2 classes. Useful for CSF, Grey matter, White matter.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1318" y="2734124"/>
            <a:ext cx="2411968" cy="24119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19431" y="5357819"/>
            <a:ext cx="3075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Adaptive Thresholding</a:t>
            </a:r>
            <a:endParaRPr lang="en-US" sz="2200" dirty="0">
              <a:latin typeface="Arial Rounded MT Bold" panose="020F0704030504030204" pitchFamily="34" charset="7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677995" y="59259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Thresholds for each </a:t>
            </a:r>
            <a:r>
              <a:rPr lang="en-US" sz="17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Neighbourhood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Effective for Bias Fields.</a:t>
            </a:r>
            <a:endParaRPr lang="en-US" sz="175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F49B3AA-A467-2BB0-E2D7-091AEE2D7BEE}"/>
              </a:ext>
            </a:extLst>
          </p:cNvPr>
          <p:cNvSpPr/>
          <p:nvPr/>
        </p:nvSpPr>
        <p:spPr>
          <a:xfrm>
            <a:off x="12397154" y="7631723"/>
            <a:ext cx="2233246" cy="597877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276286"/>
            <a:ext cx="14630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Thresholding Techniques Comparison</a:t>
            </a:r>
            <a:endParaRPr lang="en-US" sz="4450" dirty="0">
              <a:latin typeface="Arial Rounded MT Bold" panose="020F0704030504030204" pitchFamily="34" charset="77"/>
            </a:endParaRPr>
          </a:p>
        </p:txBody>
      </p:sp>
      <p:pic>
        <p:nvPicPr>
          <p:cNvPr id="4" name="Immagine 3" descr="Immagine che contiene schermata, cerchio, Elementi grafici, diagramma&#10;&#10;Il contenuto generato dall'IA potrebbe non essere corretto.">
            <a:extLst>
              <a:ext uri="{FF2B5EF4-FFF2-40B4-BE49-F238E27FC236}">
                <a16:creationId xmlns:a16="http://schemas.microsoft.com/office/drawing/2014/main" id="{57A27400-781D-B548-7D59-48983FFD34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849" t="5293"/>
          <a:stretch>
            <a:fillRect/>
          </a:stretch>
        </p:blipFill>
        <p:spPr>
          <a:xfrm>
            <a:off x="9728201" y="1031497"/>
            <a:ext cx="3913717" cy="3756742"/>
          </a:xfrm>
          <a:prstGeom prst="rect">
            <a:avLst/>
          </a:prstGeom>
        </p:spPr>
      </p:pic>
      <p:pic>
        <p:nvPicPr>
          <p:cNvPr id="8" name="Immagine 7" descr="Immagine che contiene schermata, cerchio, Elementi grafici, diagramma&#10;&#10;Il contenuto generato dall'IA potrebbe non essere corretto.">
            <a:extLst>
              <a:ext uri="{FF2B5EF4-FFF2-40B4-BE49-F238E27FC236}">
                <a16:creationId xmlns:a16="http://schemas.microsoft.com/office/drawing/2014/main" id="{FE57842E-1A9E-EA2A-5C4B-132FB61032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417" t="4978" r="32320" b="4476"/>
          <a:stretch>
            <a:fillRect/>
          </a:stretch>
        </p:blipFill>
        <p:spPr>
          <a:xfrm>
            <a:off x="5346175" y="1067596"/>
            <a:ext cx="3898900" cy="3591679"/>
          </a:xfrm>
          <a:prstGeom prst="rect">
            <a:avLst/>
          </a:prstGeom>
        </p:spPr>
      </p:pic>
      <p:pic>
        <p:nvPicPr>
          <p:cNvPr id="9" name="Immagine 8" descr="Immagine che contiene schermata, cerchio, Elementi grafici, diagramma&#10;&#10;Il contenuto generato dall'IA potrebbe non essere corretto.">
            <a:extLst>
              <a:ext uri="{FF2B5EF4-FFF2-40B4-BE49-F238E27FC236}">
                <a16:creationId xmlns:a16="http://schemas.microsoft.com/office/drawing/2014/main" id="{9718345B-FEA4-54FC-688D-DAA09B45B7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11" r="64676" b="3183"/>
          <a:stretch>
            <a:fillRect/>
          </a:stretch>
        </p:blipFill>
        <p:spPr>
          <a:xfrm>
            <a:off x="910168" y="985065"/>
            <a:ext cx="4019550" cy="3756741"/>
          </a:xfrm>
          <a:prstGeom prst="rect">
            <a:avLst/>
          </a:prstGeom>
        </p:spPr>
      </p:pic>
      <p:sp>
        <p:nvSpPr>
          <p:cNvPr id="10" name="Shape 1">
            <a:extLst>
              <a:ext uri="{FF2B5EF4-FFF2-40B4-BE49-F238E27FC236}">
                <a16:creationId xmlns:a16="http://schemas.microsoft.com/office/drawing/2014/main" id="{070CE4C7-7B0F-8719-3730-9464EFBC9E2A}"/>
              </a:ext>
            </a:extLst>
          </p:cNvPr>
          <p:cNvSpPr/>
          <p:nvPr/>
        </p:nvSpPr>
        <p:spPr>
          <a:xfrm>
            <a:off x="1014933" y="4834671"/>
            <a:ext cx="3875633" cy="3139321"/>
          </a:xfrm>
          <a:prstGeom prst="roundRect">
            <a:avLst>
              <a:gd name="adj" fmla="val 841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pPr algn="ctr"/>
            <a:r>
              <a:rPr lang="it-IT" sz="1700" b="1" dirty="0">
                <a:latin typeface="Arial Rounded MT Bold" panose="020F0704030504030204" pitchFamily="34" charset="77"/>
                <a:cs typeface="Arial" panose="020B0604020202020204" pitchFamily="34" charset="0"/>
              </a:rPr>
              <a:t>Global </a:t>
            </a:r>
            <a:r>
              <a:rPr lang="it-IT" sz="1700" b="1" dirty="0" err="1">
                <a:latin typeface="Arial Rounded MT Bold" panose="020F0704030504030204" pitchFamily="34" charset="77"/>
                <a:cs typeface="Arial" panose="020B0604020202020204" pitchFamily="34" charset="0"/>
              </a:rPr>
              <a:t>Thresholding</a:t>
            </a:r>
            <a:r>
              <a:rPr lang="it-IT" sz="1700" b="1" dirty="0">
                <a:latin typeface="Arial Rounded MT Bold" panose="020F0704030504030204" pitchFamily="34" charset="77"/>
                <a:cs typeface="Arial" panose="020B0604020202020204" pitchFamily="34" charset="0"/>
              </a:rPr>
              <a:t> (Otsu)</a:t>
            </a:r>
          </a:p>
          <a:p>
            <a:pPr algn="ctr"/>
            <a:endParaRPr lang="it-IT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Automatic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global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thresholding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Separates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foreground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and background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Fast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but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sensitive to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inhomogeneities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1700" dirty="0"/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7E3EA192-38D2-5C05-731C-AD5C6FE5E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476" y="4940164"/>
            <a:ext cx="106913" cy="2928333"/>
          </a:xfrm>
          <a:prstGeom prst="rect">
            <a:avLst/>
          </a:prstGeom>
        </p:spPr>
      </p:pic>
      <p:sp>
        <p:nvSpPr>
          <p:cNvPr id="13" name="Shape 1">
            <a:extLst>
              <a:ext uri="{FF2B5EF4-FFF2-40B4-BE49-F238E27FC236}">
                <a16:creationId xmlns:a16="http://schemas.microsoft.com/office/drawing/2014/main" id="{9B477B63-C136-039E-3394-EC73556FDD1B}"/>
              </a:ext>
            </a:extLst>
          </p:cNvPr>
          <p:cNvSpPr/>
          <p:nvPr/>
        </p:nvSpPr>
        <p:spPr>
          <a:xfrm>
            <a:off x="5377383" y="4834671"/>
            <a:ext cx="3875633" cy="3139321"/>
          </a:xfrm>
          <a:prstGeom prst="roundRect">
            <a:avLst>
              <a:gd name="adj" fmla="val 841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pPr algn="ctr"/>
            <a:r>
              <a:rPr lang="it-IT" sz="1700" b="1" dirty="0">
                <a:latin typeface="Arial Rounded MT Bold" panose="020F0704030504030204" pitchFamily="34" charset="77"/>
                <a:cs typeface="Arial" panose="020B0604020202020204" pitchFamily="34" charset="0"/>
              </a:rPr>
              <a:t>Multi-Level </a:t>
            </a:r>
            <a:r>
              <a:rPr lang="it-IT" sz="1700" b="1" dirty="0" err="1">
                <a:latin typeface="Arial Rounded MT Bold" panose="020F0704030504030204" pitchFamily="34" charset="77"/>
                <a:cs typeface="Arial" panose="020B0604020202020204" pitchFamily="34" charset="0"/>
              </a:rPr>
              <a:t>Thresholding</a:t>
            </a:r>
            <a:r>
              <a:rPr lang="it-IT" sz="1700" b="1" dirty="0">
                <a:latin typeface="Arial Rounded MT Bold" panose="020F0704030504030204" pitchFamily="34" charset="77"/>
                <a:cs typeface="Arial" panose="020B0604020202020204" pitchFamily="34" charset="0"/>
              </a:rPr>
              <a:t> (Multi-Otsu)</a:t>
            </a:r>
          </a:p>
          <a:p>
            <a:pPr algn="ctr"/>
            <a:endParaRPr lang="it-IT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Extension of Otsu to multiple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classes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Coarse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tissue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separation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(CSF, GM, WM)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Intensity-based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, no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Spatial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information</a:t>
            </a:r>
          </a:p>
          <a:p>
            <a:pPr algn="ctr"/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1700" dirty="0"/>
          </a:p>
        </p:txBody>
      </p:sp>
      <p:pic>
        <p:nvPicPr>
          <p:cNvPr id="14" name="Image 1" descr="preencoded.png">
            <a:extLst>
              <a:ext uri="{FF2B5EF4-FFF2-40B4-BE49-F238E27FC236}">
                <a16:creationId xmlns:a16="http://schemas.microsoft.com/office/drawing/2014/main" id="{F9E90B84-D6B1-71EF-E547-8B0D93526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183" y="4951884"/>
            <a:ext cx="106913" cy="2928333"/>
          </a:xfrm>
          <a:prstGeom prst="rect">
            <a:avLst/>
          </a:prstGeom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38D553B7-DFF2-9D24-8144-EFEA438FCABE}"/>
              </a:ext>
            </a:extLst>
          </p:cNvPr>
          <p:cNvSpPr/>
          <p:nvPr/>
        </p:nvSpPr>
        <p:spPr>
          <a:xfrm>
            <a:off x="12713677" y="7473462"/>
            <a:ext cx="1916723" cy="756138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Shape 1">
            <a:extLst>
              <a:ext uri="{FF2B5EF4-FFF2-40B4-BE49-F238E27FC236}">
                <a16:creationId xmlns:a16="http://schemas.microsoft.com/office/drawing/2014/main" id="{4ABAE116-481C-F722-C957-124D382FEFC7}"/>
              </a:ext>
            </a:extLst>
          </p:cNvPr>
          <p:cNvSpPr/>
          <p:nvPr/>
        </p:nvSpPr>
        <p:spPr>
          <a:xfrm>
            <a:off x="9813804" y="4846389"/>
            <a:ext cx="3875633" cy="3139321"/>
          </a:xfrm>
          <a:prstGeom prst="roundRect">
            <a:avLst>
              <a:gd name="adj" fmla="val 841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  <p:txBody>
          <a:bodyPr/>
          <a:lstStyle/>
          <a:p>
            <a:pPr algn="ctr"/>
            <a:r>
              <a:rPr lang="it-IT" sz="1700" b="1" dirty="0" err="1">
                <a:latin typeface="Arial Rounded MT Bold" panose="020F0704030504030204" pitchFamily="34" charset="77"/>
                <a:cs typeface="Arial" panose="020B0604020202020204" pitchFamily="34" charset="0"/>
              </a:rPr>
              <a:t>Adaptive</a:t>
            </a:r>
            <a:r>
              <a:rPr lang="it-IT" sz="1700" b="1" dirty="0">
                <a:latin typeface="Arial Rounded MT Bold" panose="020F0704030504030204" pitchFamily="34" charset="77"/>
                <a:cs typeface="Arial" panose="020B0604020202020204" pitchFamily="34" charset="0"/>
              </a:rPr>
              <a:t> (Local) </a:t>
            </a:r>
            <a:r>
              <a:rPr lang="it-IT" sz="1700" b="1" dirty="0" err="1">
                <a:latin typeface="Arial Rounded MT Bold" panose="020F0704030504030204" pitchFamily="34" charset="77"/>
                <a:cs typeface="Arial" panose="020B0604020202020204" pitchFamily="34" charset="0"/>
              </a:rPr>
              <a:t>Thresholding</a:t>
            </a:r>
            <a:endParaRPr lang="it-IT" sz="1700" b="1" dirty="0">
              <a:latin typeface="Arial Rounded MT Bold" panose="020F0704030504030204" pitchFamily="34" charset="77"/>
              <a:cs typeface="Arial" panose="020B0604020202020204" pitchFamily="34" charset="0"/>
            </a:endParaRPr>
          </a:p>
          <a:p>
            <a:pPr algn="ctr"/>
            <a:endParaRPr lang="it-IT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Local,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neighborhood-based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thresholding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Robust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non-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uniformities</a:t>
            </a: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700" dirty="0" err="1">
                <a:latin typeface="Arial" panose="020B0604020202020204" pitchFamily="34" charset="0"/>
                <a:cs typeface="Arial" panose="020B0604020202020204" pitchFamily="34" charset="0"/>
              </a:rPr>
              <a:t>computational</a:t>
            </a:r>
            <a:r>
              <a:rPr lang="it-IT" sz="1700" dirty="0">
                <a:latin typeface="Arial" panose="020B0604020202020204" pitchFamily="34" charset="0"/>
                <a:cs typeface="Arial" panose="020B0604020202020204" pitchFamily="34" charset="0"/>
              </a:rPr>
              <a:t> cost</a:t>
            </a:r>
          </a:p>
          <a:p>
            <a:endParaRPr lang="it-IT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 1" descr="preencoded.png">
            <a:extLst>
              <a:ext uri="{FF2B5EF4-FFF2-40B4-BE49-F238E27FC236}">
                <a16:creationId xmlns:a16="http://schemas.microsoft.com/office/drawing/2014/main" id="{332D656F-04A6-CEF8-CF34-4203722D9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231" y="4946019"/>
            <a:ext cx="107341" cy="29400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069" y="1210270"/>
            <a:ext cx="5379720" cy="602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Histogram Equalization</a:t>
            </a:r>
            <a:endParaRPr lang="en-US" sz="3750" dirty="0">
              <a:latin typeface="Arial Rounded MT Bold" panose="020F0704030504030204" pitchFamily="34" charset="7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74489" y="2277189"/>
            <a:ext cx="5580578" cy="1466255"/>
          </a:xfrm>
          <a:prstGeom prst="roundRect">
            <a:avLst>
              <a:gd name="adj" fmla="val 7484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29" y="2277189"/>
            <a:ext cx="91440" cy="14662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8572" y="2492693"/>
            <a:ext cx="276963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Redistributes Intensities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58572" y="2957632"/>
            <a:ext cx="5080992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Achieves uniform histogram distribution and enhances global contrast.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74489" y="3907155"/>
            <a:ext cx="5580578" cy="1466255"/>
          </a:xfrm>
          <a:prstGeom prst="roundRect">
            <a:avLst>
              <a:gd name="adj" fmla="val 7484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29" y="3907155"/>
            <a:ext cx="91440" cy="146625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8572" y="4122658"/>
            <a:ext cx="24092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Amplifies Ranges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958572" y="4587597"/>
            <a:ext cx="5080992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Amplifies underrepresented intensity ranges, making anatomical structures more distinguishable.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674489" y="5537121"/>
            <a:ext cx="5580578" cy="1181100"/>
          </a:xfrm>
          <a:prstGeom prst="roundRect">
            <a:avLst>
              <a:gd name="adj" fmla="val 9290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29" y="5537121"/>
            <a:ext cx="91440" cy="11811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58572" y="5752624"/>
            <a:ext cx="271152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Improves Segmentation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958572" y="6217563"/>
            <a:ext cx="508099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Improves threshold-based segmentation performance.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6732746" y="1474351"/>
            <a:ext cx="7230666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5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5"/>
          <a:srcRect l="5224" r="8559"/>
          <a:stretch>
            <a:fillRect/>
          </a:stretch>
        </p:blipFill>
        <p:spPr>
          <a:xfrm>
            <a:off x="6394549" y="1082850"/>
            <a:ext cx="8103251" cy="6566819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6B53823D-30F6-AF50-0BF7-5FBF1B796388}"/>
              </a:ext>
            </a:extLst>
          </p:cNvPr>
          <p:cNvSpPr/>
          <p:nvPr/>
        </p:nvSpPr>
        <p:spPr>
          <a:xfrm>
            <a:off x="12608169" y="7556681"/>
            <a:ext cx="2022231" cy="672919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8087" y="593884"/>
            <a:ext cx="6467594" cy="582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Region Splitting and Merging</a:t>
            </a:r>
            <a:endParaRPr lang="en-US" sz="3650" dirty="0">
              <a:latin typeface="Arial Rounded MT Bold" panose="020F0704030504030204" pitchFamily="34" charset="7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88087" y="1577578"/>
            <a:ext cx="6199823" cy="1676638"/>
          </a:xfrm>
          <a:prstGeom prst="roundRect">
            <a:avLst>
              <a:gd name="adj" fmla="val 6545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227" y="1577578"/>
            <a:ext cx="91440" cy="16766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65741" y="1786652"/>
            <a:ext cx="232862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Region Splitting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165741" y="2230755"/>
            <a:ext cx="5713095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Divides the image into multiple distinct regions by applying predefined intensity thresholds, helping to isolate areas with varying characteristics.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888087" y="3407212"/>
            <a:ext cx="6199823" cy="1405176"/>
          </a:xfrm>
          <a:prstGeom prst="roundRect">
            <a:avLst>
              <a:gd name="adj" fmla="val 7809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27" y="3407212"/>
            <a:ext cx="91440" cy="14051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165741" y="3616285"/>
            <a:ext cx="232862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Region Merging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1165741" y="4060388"/>
            <a:ext cx="5713095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Combines adjacent regions that exhibit similar properties, such as intensity or texture, to form larger, more coherent segments.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888087" y="4965383"/>
            <a:ext cx="6199823" cy="1405176"/>
          </a:xfrm>
          <a:prstGeom prst="roundRect">
            <a:avLst>
              <a:gd name="adj" fmla="val 7809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27" y="4965383"/>
            <a:ext cx="91440" cy="140517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65741" y="5174456"/>
            <a:ext cx="232862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Benefits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1165741" y="5618559"/>
            <a:ext cx="5713095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a more structured and robust segmentation, effectively reducing over-segmentation and improving boundary delineation.</a:t>
            </a:r>
            <a:endParaRPr lang="en-US" sz="1450" dirty="0"/>
          </a:p>
        </p:txBody>
      </p:sp>
      <p:pic>
        <p:nvPicPr>
          <p:cNvPr id="18" name="Immagine 17" descr="Immagine che contiene schermata, fiore, testo, giallo&#10;&#10;Il contenuto generato dall'IA potrebbe non essere corretto.">
            <a:extLst>
              <a:ext uri="{FF2B5EF4-FFF2-40B4-BE49-F238E27FC236}">
                <a16:creationId xmlns:a16="http://schemas.microsoft.com/office/drawing/2014/main" id="{64A6D1E1-C0E5-0618-9FA1-73092BE45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2144" y="588884"/>
            <a:ext cx="4822515" cy="7041832"/>
          </a:xfrm>
          <a:prstGeom prst="rect">
            <a:avLst/>
          </a:prstGeom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5FEFF4B8-8FC8-7887-B776-FC8494ACB681}"/>
              </a:ext>
            </a:extLst>
          </p:cNvPr>
          <p:cNvSpPr/>
          <p:nvPr/>
        </p:nvSpPr>
        <p:spPr>
          <a:xfrm>
            <a:off x="12326815" y="7737231"/>
            <a:ext cx="2303585" cy="492369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1040" y="892850"/>
            <a:ext cx="8900160" cy="1251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Arial Rounded MT Bold" panose="020F0704030504030204" pitchFamily="34" charset="77"/>
                <a:ea typeface="Roboto Slab" pitchFamily="34" charset="-122"/>
                <a:cs typeface="Roboto Slab" pitchFamily="34" charset="-120"/>
              </a:rPr>
              <a:t>Morphological Post-Processing</a:t>
            </a:r>
            <a:endParaRPr lang="en-US" sz="3900" dirty="0">
              <a:latin typeface="Arial Rounded MT Bold" panose="020F0704030504030204" pitchFamily="34" charset="7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01040" y="2343626"/>
            <a:ext cx="6369844" cy="1539121"/>
          </a:xfrm>
          <a:prstGeom prst="roundRect">
            <a:avLst>
              <a:gd name="adj" fmla="val 7129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" y="2343626"/>
            <a:ext cx="91440" cy="15391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743" y="2566749"/>
            <a:ext cx="2503765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Opening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2743" y="3056453"/>
            <a:ext cx="5855018" cy="603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Removes small isolated artifacts and noise using opening and area-based filtering.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01040" y="4059555"/>
            <a:ext cx="6369844" cy="1539121"/>
          </a:xfrm>
          <a:prstGeom prst="roundRect">
            <a:avLst>
              <a:gd name="adj" fmla="val 7129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" y="4059555"/>
            <a:ext cx="91440" cy="153912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92743" y="4282678"/>
            <a:ext cx="2503765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Closing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992743" y="4772382"/>
            <a:ext cx="5855018" cy="603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Fills holes and connects fragmented regions through closing operations, improving spatial coherence.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701040" y="5775484"/>
            <a:ext cx="6369844" cy="1539121"/>
          </a:xfrm>
          <a:prstGeom prst="roundRect">
            <a:avLst>
              <a:gd name="adj" fmla="val 7129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" y="5775484"/>
            <a:ext cx="91440" cy="153912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92743" y="5998607"/>
            <a:ext cx="2503765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Enhancement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992743" y="6488311"/>
            <a:ext cx="5855018" cy="603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segmentation quality without altering intensity-based thresholds or class definitions.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7567136" y="875228"/>
            <a:ext cx="6369844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5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rcRect t="9173"/>
          <a:stretch>
            <a:fillRect/>
          </a:stretch>
        </p:blipFill>
        <p:spPr>
          <a:xfrm>
            <a:off x="7315200" y="1612860"/>
            <a:ext cx="6739415" cy="6121214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35EBCD2A-85B2-E928-2D77-E9C208FBB8A4}"/>
              </a:ext>
            </a:extLst>
          </p:cNvPr>
          <p:cNvSpPr/>
          <p:nvPr/>
        </p:nvSpPr>
        <p:spPr>
          <a:xfrm>
            <a:off x="12361985" y="7630834"/>
            <a:ext cx="2268415" cy="598766"/>
          </a:xfrm>
          <a:prstGeom prst="rect">
            <a:avLst/>
          </a:prstGeom>
          <a:solidFill>
            <a:srgbClr val="FBFDFF"/>
          </a:solidFill>
          <a:ln>
            <a:solidFill>
              <a:srgbClr val="FB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553</Words>
  <Application>Microsoft Macintosh PowerPoint</Application>
  <PresentationFormat>Personalizzato</PresentationFormat>
  <Paragraphs>129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Roboto Slab</vt:lpstr>
      <vt:lpstr>Arial Rounded MT Bold</vt:lpstr>
      <vt:lpstr>Roboto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Ilaria Coccollone</cp:lastModifiedBy>
  <cp:revision>31</cp:revision>
  <dcterms:created xsi:type="dcterms:W3CDTF">2026-01-28T19:11:42Z</dcterms:created>
  <dcterms:modified xsi:type="dcterms:W3CDTF">2026-01-29T18:44:00Z</dcterms:modified>
</cp:coreProperties>
</file>